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85" r:id="rId9"/>
    <p:sldId id="264" r:id="rId10"/>
    <p:sldId id="272" r:id="rId11"/>
    <p:sldId id="273" r:id="rId12"/>
    <p:sldId id="274" r:id="rId13"/>
    <p:sldId id="301" r:id="rId14"/>
    <p:sldId id="265" r:id="rId15"/>
    <p:sldId id="286" r:id="rId16"/>
    <p:sldId id="266" r:id="rId17"/>
    <p:sldId id="267" r:id="rId18"/>
    <p:sldId id="269" r:id="rId19"/>
    <p:sldId id="270" r:id="rId20"/>
    <p:sldId id="271" r:id="rId21"/>
    <p:sldId id="275" r:id="rId22"/>
    <p:sldId id="276" r:id="rId23"/>
    <p:sldId id="277" r:id="rId24"/>
    <p:sldId id="278" r:id="rId25"/>
    <p:sldId id="284" r:id="rId26"/>
    <p:sldId id="279" r:id="rId27"/>
    <p:sldId id="280" r:id="rId28"/>
    <p:sldId id="281" r:id="rId29"/>
    <p:sldId id="282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303" r:id="rId42"/>
    <p:sldId id="298" r:id="rId43"/>
    <p:sldId id="299" r:id="rId44"/>
    <p:sldId id="300" r:id="rId45"/>
    <p:sldId id="283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9" d="100"/>
          <a:sy n="69" d="100"/>
        </p:scale>
        <p:origin x="-15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Математика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Успеваемость</c:v>
                </c:pt>
                <c:pt idx="1">
                  <c:v>2009-2010 (4  кл.)</c:v>
                </c:pt>
                <c:pt idx="2">
                  <c:v>2010 -2011 (5 кл.)</c:v>
                </c:pt>
                <c:pt idx="3">
                  <c:v>2011-2012 (6 кл.)</c:v>
                </c:pt>
                <c:pt idx="4">
                  <c:v>2012-2013 (7 кл.)</c:v>
                </c:pt>
                <c:pt idx="5">
                  <c:v> 2013-2014 (8 кл. 1 четв)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1</c:v>
                </c:pt>
                <c:pt idx="1">
                  <c:v>0.16</c:v>
                </c:pt>
                <c:pt idx="2">
                  <c:v>0.16</c:v>
                </c:pt>
                <c:pt idx="3">
                  <c:v>0.33</c:v>
                </c:pt>
                <c:pt idx="4">
                  <c:v>0.33</c:v>
                </c:pt>
                <c:pt idx="5">
                  <c:v>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Письмо и развитие речи 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Успеваемость</c:v>
                </c:pt>
                <c:pt idx="1">
                  <c:v>2009-2010 (4  кл.)</c:v>
                </c:pt>
                <c:pt idx="2">
                  <c:v>2010 -2011 (5 кл.)</c:v>
                </c:pt>
                <c:pt idx="3">
                  <c:v>2011-2012 (6 кл.)</c:v>
                </c:pt>
                <c:pt idx="4">
                  <c:v>2012-2013 (7 кл.)</c:v>
                </c:pt>
                <c:pt idx="5">
                  <c:v> 2013-2014 (8 кл. 1 четв)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1</c:v>
                </c:pt>
                <c:pt idx="1">
                  <c:v>0.16</c:v>
                </c:pt>
                <c:pt idx="2">
                  <c:v>0.16</c:v>
                </c:pt>
                <c:pt idx="3">
                  <c:v>0.33</c:v>
                </c:pt>
                <c:pt idx="4">
                  <c:v>0.33</c:v>
                </c:pt>
                <c:pt idx="5">
                  <c:v>0.4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Чтение и развитие речи 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Успеваемость</c:v>
                </c:pt>
                <c:pt idx="1">
                  <c:v>2009-2010 (4  кл.)</c:v>
                </c:pt>
                <c:pt idx="2">
                  <c:v>2010 -2011 (5 кл.)</c:v>
                </c:pt>
                <c:pt idx="3">
                  <c:v>2011-2012 (6 кл.)</c:v>
                </c:pt>
                <c:pt idx="4">
                  <c:v>2012-2013 (7 кл.)</c:v>
                </c:pt>
                <c:pt idx="5">
                  <c:v> 2013-2014 (8 кл. 1 четв)</c:v>
                </c:pt>
              </c:strCache>
            </c:strRef>
          </c:cat>
          <c:val>
            <c:numRef>
              <c:f>Лист1!$D$2:$D$7</c:f>
              <c:numCache>
                <c:formatCode>0%</c:formatCode>
                <c:ptCount val="6"/>
                <c:pt idx="0">
                  <c:v>1</c:v>
                </c:pt>
                <c:pt idx="1">
                  <c:v>0.16</c:v>
                </c:pt>
                <c:pt idx="2">
                  <c:v>0.16</c:v>
                </c:pt>
                <c:pt idx="3">
                  <c:v>0.16</c:v>
                </c:pt>
                <c:pt idx="4">
                  <c:v>0.16</c:v>
                </c:pt>
                <c:pt idx="5">
                  <c:v>0.2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Профессионально-трудовое обучение 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Успеваемость</c:v>
                </c:pt>
                <c:pt idx="1">
                  <c:v>2009-2010 (4  кл.)</c:v>
                </c:pt>
                <c:pt idx="2">
                  <c:v>2010 -2011 (5 кл.)</c:v>
                </c:pt>
                <c:pt idx="3">
                  <c:v>2011-2012 (6 кл.)</c:v>
                </c:pt>
                <c:pt idx="4">
                  <c:v>2012-2013 (7 кл.)</c:v>
                </c:pt>
                <c:pt idx="5">
                  <c:v> 2013-2014 (8 кл. 1 четв)</c:v>
                </c:pt>
              </c:strCache>
            </c:strRef>
          </c:cat>
          <c:val>
            <c:numRef>
              <c:f>Лист1!$E$2:$E$7</c:f>
              <c:numCache>
                <c:formatCode>0%</c:formatCode>
                <c:ptCount val="6"/>
                <c:pt idx="0">
                  <c:v>1</c:v>
                </c:pt>
                <c:pt idx="1">
                  <c:v>0.16</c:v>
                </c:pt>
                <c:pt idx="2">
                  <c:v>0.16</c:v>
                </c:pt>
                <c:pt idx="3">
                  <c:v>0.33</c:v>
                </c:pt>
                <c:pt idx="4">
                  <c:v>0.33</c:v>
                </c:pt>
                <c:pt idx="5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408512"/>
        <c:axId val="97410048"/>
      </c:barChart>
      <c:catAx>
        <c:axId val="97408512"/>
        <c:scaling>
          <c:orientation val="minMax"/>
        </c:scaling>
        <c:delete val="0"/>
        <c:axPos val="b"/>
        <c:majorTickMark val="out"/>
        <c:minorTickMark val="none"/>
        <c:tickLblPos val="nextTo"/>
        <c:crossAx val="97410048"/>
        <c:crosses val="autoZero"/>
        <c:auto val="1"/>
        <c:lblAlgn val="ctr"/>
        <c:lblOffset val="100"/>
        <c:noMultiLvlLbl val="0"/>
      </c:catAx>
      <c:valAx>
        <c:axId val="9741004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9740851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AB32C-5F70-46A9-90D5-E87A31541F10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01D86-2997-4FAC-BF99-752EC1E341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9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01D86-2997-4FAC-BF99-752EC1E341A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878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01D86-2997-4FAC-BF99-752EC1E341A0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147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3068960"/>
            <a:ext cx="4608512" cy="1470025"/>
          </a:xfrm>
        </p:spPr>
        <p:txBody>
          <a:bodyPr/>
          <a:lstStyle/>
          <a:p>
            <a:r>
              <a:rPr lang="ru-RU" u="sng" dirty="0" smtClean="0"/>
              <a:t>Учитель  </a:t>
            </a:r>
            <a:r>
              <a:rPr lang="ru-RU" u="sng" dirty="0" err="1" smtClean="0"/>
              <a:t>Аглиуллина</a:t>
            </a:r>
            <a:r>
              <a:rPr lang="ru-RU" u="sng" dirty="0" smtClean="0"/>
              <a:t> Алина </a:t>
            </a:r>
            <a:r>
              <a:rPr lang="ru-RU" u="sng" dirty="0" err="1" smtClean="0"/>
              <a:t>Закиевна</a:t>
            </a:r>
            <a:r>
              <a:rPr lang="ru-RU" u="sng" dirty="0" smtClean="0"/>
              <a:t> </a:t>
            </a:r>
            <a:endParaRPr lang="ru-RU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ГОСУДАРСТВЕННОЕ БЮДЖЕТНОЕ СПЕЦИАЛЬНОЕ (КОРРЕКЦИОННОЕ)</a:t>
            </a: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ОБРАЗОВАТЕЛЬНОЕ УЧРЕЖДЕНИЕ ДЛЯ ОБУЧАЮЩИХСЯ,  ВОСПИТАННИКОВ С ОГРАНИЧЕННЫМИ ВОЗМОЖНОСТЯМИ ЗДОРОВЬЯ</a:t>
            </a: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«МАМАДЫШСКАЯ СПЕЦИАЛЬНАЯ (КОРРЕКЦИОННАЯ) ОБЩЕОБРАЗОВАТЕЛЬНАЯ ШКОЛА-ИНТЕРНАТ </a:t>
            </a:r>
            <a:r>
              <a:rPr lang="en-US" dirty="0">
                <a:latin typeface="Times New Roman"/>
                <a:ea typeface="Times New Roman"/>
              </a:rPr>
              <a:t>VIII</a:t>
            </a:r>
            <a:r>
              <a:rPr lang="ru-RU" dirty="0">
                <a:latin typeface="Times New Roman"/>
                <a:ea typeface="Times New Roman"/>
              </a:rPr>
              <a:t> ВИДА»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 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2940199" cy="481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6735229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036496" cy="548679"/>
          </a:xfrm>
        </p:spPr>
        <p:txBody>
          <a:bodyPr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Благодарность от родителей</a:t>
            </a:r>
            <a:r>
              <a:rPr lang="ru-RU" dirty="0" smtClean="0"/>
              <a:t>. 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28700"/>
            <a:ext cx="3934971" cy="5875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411" y="764705"/>
            <a:ext cx="41764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075681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032448" cy="575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92696"/>
            <a:ext cx="431850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97150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:\Дипломы 1\Сканированное изображени про труд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392417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Дипломы 1\Сканированное изображени про труд 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39"/>
            <a:ext cx="3973775" cy="5646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24950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8" y="260649"/>
            <a:ext cx="7671686" cy="504056"/>
          </a:xfrm>
        </p:spPr>
        <p:txBody>
          <a:bodyPr/>
          <a:lstStyle/>
          <a:p>
            <a:pPr algn="ctr"/>
            <a:r>
              <a:rPr lang="ru-RU" dirty="0" smtClean="0"/>
              <a:t>Мои  успехи в спорте. «Аргамак».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77" y="849097"/>
            <a:ext cx="2363539" cy="272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34" y="3635530"/>
            <a:ext cx="3811004" cy="2755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344" y="849097"/>
            <a:ext cx="4469229" cy="2639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049" y="3645024"/>
            <a:ext cx="423441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151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"/>
            <a:ext cx="9145016" cy="260647"/>
          </a:xfrm>
        </p:spPr>
        <p:txBody>
          <a:bodyPr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Достижения учащихся: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42918"/>
            <a:ext cx="3463794" cy="6929486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Диплом победителя Всероссийской олимпиады по русскому языку  «Страна грамматики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место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Исмагилов И.И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 Образовательный портал «Продлёнка» 2013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Диплом победителя Всероссийской олимпиады по математике «Отличник математики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место Хабибуллин И.Ю. Образовательный портал «Продлёнка» 2013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Диплом 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победителя Всероссийского творческого конкурса для дошкольников и учащихся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1-11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классов «Моя семья»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место Хабибуллин И.Ю. Академия Развития Творчества «АРТ- талант»  2013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Дипломы 1\Сканированное изображени про труд-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571480"/>
            <a:ext cx="2571768" cy="362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Дипломы 1\Сканированное изображени про труд-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410" y="571480"/>
            <a:ext cx="2480590" cy="350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Дипломы 1\Сканированное изображени про труд-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3071810"/>
            <a:ext cx="2724515" cy="38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02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5074" y="642918"/>
            <a:ext cx="1919481" cy="95728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" y="0"/>
            <a:ext cx="3428992" cy="657227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Диплом  победителя Всероссийского творческого конкурса для  и учащихся 1-11 классов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«Я выбираю жизнь!». Академия Развития Творчества «АРТ- талант»,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место Хакимов А.А. 2013 г.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Диплом победителя Всероссийской олимпиады «В мире животных» 1-4 классы,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место Исмагилов И.И. Всероссийский портал «МИНОБРГ.ОРГ» 2013 г. 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Диплом победителя Всероссийской олимпиады «Растения: где и как растут?»,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место Хакимов А. А.  Образовательные технологии интернет - портал «45 минут» 2013 г.</a:t>
            </a:r>
          </a:p>
        </p:txBody>
      </p:sp>
      <p:pic>
        <p:nvPicPr>
          <p:cNvPr id="4" name="Picture 5" descr="D:\Дипломы 1\Сканированное изображени про труд-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214290"/>
            <a:ext cx="2743918" cy="385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D:\Дипломы 1\Сканированное изображени про труд-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979" y="214290"/>
            <a:ext cx="2762021" cy="385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Дипломы 1\Сканированное изображени про труд-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2753544"/>
            <a:ext cx="281394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9454" y="1142984"/>
            <a:ext cx="1205101" cy="45721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" y="214290"/>
            <a:ext cx="3571868" cy="6429419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Диплом победителя Всероссийского кроссворда «Человек и его здоровье» для участников 6-8 классов,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место Хакимов А.А. Образовательные технологии интернет - портал «45 минут» 2013 г. 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Диплом победителя Всероссийского кроссворда «Человек и его здоровье» для участников 6-8 классов,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место Хабибуллин И.Ю. Образовательные технологии интернет - портал «45 минут» 2013 г. 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Диплом  победителя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Всероссийский конкурс  рисунков «Мир детства или мои любимые мультфильмы»,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место Хабибуллин И. Ю. Международные и всероссийские дистанционные конкурсы. «Мир конкурсов» 2013 г.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" name="Picture 5" descr="D:\Дипломы 1\Сканированное изображени про труд-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0"/>
            <a:ext cx="2717454" cy="364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Дипломы 1\Сканированное изображени про труд-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350" y="0"/>
            <a:ext cx="2546650" cy="371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Дипломы 1\Сканированное изображени про труд-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72174"/>
            <a:ext cx="2786082" cy="388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52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5992"/>
            <a:ext cx="7125113" cy="92447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0"/>
            <a:ext cx="4286280" cy="664371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Сертификат участника Всероссийского конкурса рисунка «Мой любимый питомец» Хакимов А.А. «МИНОБРГ.ОРГ» 2013 г.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Проект для одарённых детей социальной сети работников образования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«Алые   паруса»; Творческая работа ученика Хабибуллина И. Ю. Панно (соленое тесто) «Красная шапочка», 2012 г.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D:\Дипломы 1\Сканированное изображени про труд-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913" y="0"/>
            <a:ext cx="2733087" cy="392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Дипломы 1\Сканированное изображени про труд-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2870069"/>
            <a:ext cx="2718215" cy="398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89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"/>
            <a:ext cx="8964488" cy="571479"/>
          </a:xfrm>
        </p:spPr>
        <p:txBody>
          <a:bodyPr/>
          <a:lstStyle/>
          <a:p>
            <a:pPr algn="ctr"/>
            <a:r>
              <a:rPr lang="ru-RU" sz="20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по обобщению </a:t>
            </a:r>
            <a:r>
              <a:rPr lang="ru-RU" sz="20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br>
              <a:rPr lang="ru-RU" sz="20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распространению </a:t>
            </a:r>
            <a:r>
              <a:rPr lang="ru-RU" sz="20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собственного опыта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764704"/>
            <a:ext cx="8640960" cy="597666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Публикация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учебно-методического материала по теме  «Кем бы нам в дальнейшем стать?» классный час в социальной сети работников образования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2012 год.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Публикация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учебно-методического материала по теме  «Моя Родина –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Мамадыш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!» классный час  в социальной сети работников образования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2012 год.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Публикация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учебно-методического  материала   по теме: «Виды и особенности домашней  птицы» в социальной сети работников образования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2012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год.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Публикация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учебно-методического материала по теме «Все работы хороши,  выбирай на вкус» общешкольное мероприятие в социальной сети работников образования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2012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год.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Публикация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учебно-методического материала «Я гражданин –  России» классный час с презентацией  в социальной сети работников образования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2012 год.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Публикация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учебно-методического материала по теме «Строение растения картофеля» открытый урок с презентацией в социальной сети работников образования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2012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год.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Публикация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календарно-тематического планирования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Рабочая программа по чтению и развитию речи в 7 классе для  коррекционных образовательных  учреждений 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вида» в социальной сети работников образования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2012 год.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Участие во Всероссийской Педагогической видеоконференции по теме: «Домашняя работа школьников: не за, не против,  а зачем и как »,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2012 год.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05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D:\Дипломы 1\Сканированное изображени про труд-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6632"/>
            <a:ext cx="2345419" cy="3410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Дипломы 1\Сканированное изображени про труд-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16632"/>
            <a:ext cx="2376264" cy="3410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Дипломы 1\Сканированное изображени про труд-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739" y="116632"/>
            <a:ext cx="2354245" cy="3410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Дипломы 1\Сканированное изображени про труд-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284983"/>
            <a:ext cx="2474006" cy="360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Дипломы 1\Сканированное изображени про труд-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248" y="3284983"/>
            <a:ext cx="2455080" cy="360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20654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125113" cy="924475"/>
          </a:xfrm>
        </p:spPr>
        <p:txBody>
          <a:bodyPr/>
          <a:lstStyle/>
          <a:p>
            <a:pPr algn="ctr"/>
            <a:r>
              <a:rPr lang="ru-RU" sz="4000" b="1" u="sng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Разделы портфолио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7848872" cy="540059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1.Введение.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2. Общие сведения об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учителе.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Самообразование.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4. Поощрения  и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награды.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5. Нормативно-правовая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база.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6  Результаты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педагогической деятельности.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6. Внеурочная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деятельность.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03006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Дипломы 1\Сканированное изображени про труд-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7558"/>
            <a:ext cx="2393317" cy="345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Дипломы 1\Сканированное изображени про труд-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862" y="239562"/>
            <a:ext cx="2327112" cy="336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Дипломы 1\Сканированное изображени про труд-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24963"/>
            <a:ext cx="2333275" cy="336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Дипломы 1\Сканированное изображени про труд-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48862"/>
            <a:ext cx="2262387" cy="325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Дипломы 1\Сканированное изображени про труд-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165" y="3467031"/>
            <a:ext cx="2326970" cy="333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Дипломы 1\Сканированное изображени про труд-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415" y="3797857"/>
            <a:ext cx="1992007" cy="277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47192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3"/>
            <a:ext cx="8424936" cy="936104"/>
          </a:xfrm>
        </p:spPr>
        <p:txBody>
          <a:bodyPr/>
          <a:lstStyle/>
          <a:p>
            <a:pPr algn="ctr"/>
            <a:r>
              <a:rPr lang="ru-RU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Нормативно-правовая </a:t>
            </a:r>
            <a:r>
              <a:rPr lang="ru-RU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база.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7739019" cy="5112567"/>
          </a:xfrm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Закон РФ «Об образовании»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Конвенция о правах ребенка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Положение о порядке аттестации педагогических работников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специальных(коррекционных)образовательных учреждений 8 вида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Рабочая программа</a:t>
            </a:r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0820103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48464" cy="924475"/>
          </a:xfrm>
        </p:spPr>
        <p:txBody>
          <a:bodyPr/>
          <a:lstStyle/>
          <a:p>
            <a:pPr algn="ctr"/>
            <a:r>
              <a:rPr lang="ru-RU" b="1" u="sng" dirty="0">
                <a:latin typeface="Arial" pitchFamily="34" charset="0"/>
                <a:cs typeface="Arial" pitchFamily="34" charset="0"/>
              </a:rPr>
              <a:t>Результаты </a:t>
            </a:r>
            <a:br>
              <a:rPr lang="ru-RU" b="1" u="sng" dirty="0">
                <a:latin typeface="Arial" pitchFamily="34" charset="0"/>
                <a:cs typeface="Arial" pitchFamily="34" charset="0"/>
              </a:rPr>
            </a:br>
            <a:r>
              <a:rPr lang="ru-RU" b="1" u="sng" dirty="0">
                <a:latin typeface="Arial" pitchFamily="34" charset="0"/>
                <a:cs typeface="Arial" pitchFamily="34" charset="0"/>
              </a:rPr>
              <a:t>педагогической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12776"/>
            <a:ext cx="7125112" cy="1008112"/>
          </a:xfrm>
        </p:spPr>
        <p:txBody>
          <a:bodyPr>
            <a:norm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по годам обучения</a:t>
            </a:r>
          </a:p>
          <a:p>
            <a:pPr algn="ctr">
              <a:buFont typeface="Arial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810068"/>
              </p:ext>
            </p:extLst>
          </p:nvPr>
        </p:nvGraphicFramePr>
        <p:xfrm>
          <a:off x="323528" y="2060848"/>
          <a:ext cx="8501062" cy="39588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1550516"/>
                <a:gridCol w="1214439"/>
                <a:gridCol w="1571625"/>
                <a:gridCol w="1500186"/>
              </a:tblGrid>
              <a:tr h="9743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Письмо и развитие речи </a:t>
                      </a: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Чтение и развитие речи </a:t>
                      </a:r>
                    </a:p>
                  </a:txBody>
                  <a:tcPr marL="91439" marR="9143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Профессионально-трудовое обучение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 horzOverflow="overflow"/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Успеваемость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</a:p>
                  </a:txBody>
                  <a:tcPr marL="91439" marR="91439" horzOverflow="overflow"/>
                </a:tc>
              </a:tr>
              <a:tr h="25717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2009-2010 (4 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2010 -2011 (5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2011-2012 (6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2012-2013 (7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2013-2014 (8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1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четв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91439" marR="91439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143023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83035" cy="924475"/>
          </a:xfrm>
        </p:spPr>
        <p:txBody>
          <a:bodyPr/>
          <a:lstStyle/>
          <a:p>
            <a:pPr algn="ctr"/>
            <a:r>
              <a:rPr lang="ru-RU" sz="3600" b="1" u="sng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Качество знаний по </a:t>
            </a:r>
            <a:r>
              <a:rPr lang="ru-RU" sz="3600" b="1" u="sng" dirty="0" smtClean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предметам.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3137685"/>
              </p:ext>
            </p:extLst>
          </p:nvPr>
        </p:nvGraphicFramePr>
        <p:xfrm>
          <a:off x="107504" y="1052736"/>
          <a:ext cx="8856984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4857902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332655"/>
            <a:ext cx="7125113" cy="576065"/>
          </a:xfrm>
        </p:spPr>
        <p:txBody>
          <a:bodyPr/>
          <a:lstStyle/>
          <a:p>
            <a:pPr algn="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Внеурочная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деятельность.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424936" cy="7920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Открытый классный час</a:t>
            </a:r>
          </a:p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«Моя Родина-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Мамадыш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!».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Новая папка\SAM_09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1" y="1922814"/>
            <a:ext cx="2798581" cy="3732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Новая папка\SAM_09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212" y="1835033"/>
            <a:ext cx="2930216" cy="390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Новая папка\SAM_09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77072"/>
            <a:ext cx="3445485" cy="258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Новая папка\SAM_09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403" y="1844325"/>
            <a:ext cx="2432278" cy="182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457439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7920880" cy="924475"/>
          </a:xfrm>
        </p:spPr>
        <p:txBody>
          <a:bodyPr/>
          <a:lstStyle/>
          <a:p>
            <a:pPr algn="ctr"/>
            <a:r>
              <a:rPr lang="ru-RU" sz="2400" b="1" dirty="0"/>
              <a:t>Классный час </a:t>
            </a:r>
            <a:r>
              <a:rPr lang="ru-RU" sz="2400" b="1" dirty="0" smtClean="0"/>
              <a:t>Заочная </a:t>
            </a:r>
            <a:r>
              <a:rPr lang="ru-RU" sz="2400" b="1" dirty="0"/>
              <a:t>лыжная прогулка </a:t>
            </a:r>
            <a:r>
              <a:rPr lang="ru-RU" sz="2400" b="1" dirty="0" smtClean="0"/>
              <a:t>«</a:t>
            </a:r>
            <a:r>
              <a:rPr lang="ru-RU" sz="2400" b="1" dirty="0"/>
              <a:t>По тропинкам зимы</a:t>
            </a:r>
            <a:r>
              <a:rPr lang="ru-RU" sz="2400" b="1" dirty="0" smtClean="0"/>
              <a:t>».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1027" name="Picture 3" descr="C:\Users\Галиева\Desktop\Новая папка\SAM_2978.JPG"/>
          <p:cNvPicPr>
            <a:picLocks noChangeAspect="1" noChangeArrowheads="1"/>
          </p:cNvPicPr>
          <p:nvPr/>
        </p:nvPicPr>
        <p:blipFill>
          <a:blip r:embed="rId2" cstate="print"/>
          <a:srcRect r="19553" b="1117"/>
          <a:stretch>
            <a:fillRect/>
          </a:stretch>
        </p:blipFill>
        <p:spPr bwMode="auto">
          <a:xfrm>
            <a:off x="4857752" y="1285860"/>
            <a:ext cx="2964059" cy="2428868"/>
          </a:xfrm>
          <a:prstGeom prst="rect">
            <a:avLst/>
          </a:prstGeom>
          <a:noFill/>
        </p:spPr>
      </p:pic>
      <p:pic>
        <p:nvPicPr>
          <p:cNvPr id="1028" name="Picture 4" descr="C:\Users\Галиева\Desktop\Новая папка\SAM_2982.JPG"/>
          <p:cNvPicPr>
            <a:picLocks noChangeAspect="1" noChangeArrowheads="1"/>
          </p:cNvPicPr>
          <p:nvPr/>
        </p:nvPicPr>
        <p:blipFill>
          <a:blip r:embed="rId3" cstate="print"/>
          <a:srcRect l="9524" t="8929" r="15475" b="8928"/>
          <a:stretch>
            <a:fillRect/>
          </a:stretch>
        </p:blipFill>
        <p:spPr bwMode="auto">
          <a:xfrm>
            <a:off x="4786314" y="4071942"/>
            <a:ext cx="3571900" cy="2608054"/>
          </a:xfrm>
          <a:prstGeom prst="rect">
            <a:avLst/>
          </a:prstGeom>
          <a:noFill/>
        </p:spPr>
      </p:pic>
      <p:pic>
        <p:nvPicPr>
          <p:cNvPr id="1029" name="Picture 5" descr="C:\Users\Галиева\Desktop\Новая папка\SAM_2972.JPG"/>
          <p:cNvPicPr>
            <a:picLocks noChangeAspect="1" noChangeArrowheads="1"/>
          </p:cNvPicPr>
          <p:nvPr/>
        </p:nvPicPr>
        <p:blipFill>
          <a:blip r:embed="rId4" cstate="print"/>
          <a:srcRect l="18750" t="12500" r="21094" b="17187"/>
          <a:stretch>
            <a:fillRect/>
          </a:stretch>
        </p:blipFill>
        <p:spPr bwMode="auto">
          <a:xfrm>
            <a:off x="428597" y="3929042"/>
            <a:ext cx="3643338" cy="2838965"/>
          </a:xfrm>
          <a:prstGeom prst="rect">
            <a:avLst/>
          </a:prstGeom>
          <a:noFill/>
        </p:spPr>
      </p:pic>
      <p:pic>
        <p:nvPicPr>
          <p:cNvPr id="1030" name="Picture 6" descr="C:\Users\Галиева\Desktop\Новая папка\SAM_2970.JPG"/>
          <p:cNvPicPr>
            <a:picLocks noChangeAspect="1" noChangeArrowheads="1"/>
          </p:cNvPicPr>
          <p:nvPr/>
        </p:nvPicPr>
        <p:blipFill>
          <a:blip r:embed="rId5" cstate="print"/>
          <a:srcRect l="10937" t="10156"/>
          <a:stretch>
            <a:fillRect/>
          </a:stretch>
        </p:blipFill>
        <p:spPr bwMode="auto">
          <a:xfrm>
            <a:off x="357158" y="1285860"/>
            <a:ext cx="3428992" cy="2306047"/>
          </a:xfrm>
          <a:prstGeom prst="rect">
            <a:avLst/>
          </a:prstGeom>
          <a:noFill/>
        </p:spPr>
      </p:pic>
      <p:pic>
        <p:nvPicPr>
          <p:cNvPr id="1031" name="Picture 7" descr="C:\Users\Галиева\Desktop\Новая папка\SAM_2966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 r="19048"/>
          <a:stretch>
            <a:fillRect/>
          </a:stretch>
        </p:blipFill>
        <p:spPr bwMode="auto">
          <a:xfrm>
            <a:off x="3357554" y="2857496"/>
            <a:ext cx="2428892" cy="2000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2456707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568952" cy="108012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Открытый урок по теме: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«Виды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особенности домашней  птицы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/>
          </a:p>
        </p:txBody>
      </p:sp>
      <p:pic>
        <p:nvPicPr>
          <p:cNvPr id="5123" name="Picture 3" descr="D:\Новая папка\SAM_0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588" y="3587196"/>
            <a:ext cx="4174701" cy="313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Новая папка\SAM_079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268760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Новая папка\SAM_079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82"/>
          <a:stretch/>
        </p:blipFill>
        <p:spPr bwMode="auto">
          <a:xfrm>
            <a:off x="5796135" y="1232668"/>
            <a:ext cx="2122237" cy="21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Новая папка\SAM_079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4" t="18019" r="23224" b="12889"/>
          <a:stretch/>
        </p:blipFill>
        <p:spPr bwMode="auto">
          <a:xfrm>
            <a:off x="899593" y="4365103"/>
            <a:ext cx="2526966" cy="250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51265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116633"/>
            <a:ext cx="4932040" cy="864096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Открытый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урок по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теме: «Сведения о капустных овощных растениях».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7170" name="Picture 2" descr="D:\дети_в_школе\Новая папка (2)\SAM_15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600" y="1340768"/>
            <a:ext cx="3600400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дети_в_школе\Новая папка (2)\SAM_15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t="10656" r="7980"/>
          <a:stretch/>
        </p:blipFill>
        <p:spPr bwMode="auto">
          <a:xfrm>
            <a:off x="251520" y="260648"/>
            <a:ext cx="3754582" cy="281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дети_в_школе\Новая папка (2)\SAM_156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29260" r="14080"/>
          <a:stretch/>
        </p:blipFill>
        <p:spPr bwMode="auto">
          <a:xfrm>
            <a:off x="3635896" y="4199995"/>
            <a:ext cx="3519055" cy="261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дети_в_школе\Новая папка (2)\SAM_156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3429000"/>
            <a:ext cx="2514127" cy="335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482170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188640"/>
            <a:ext cx="5472608" cy="1163020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Общешкольное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мероприятие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на тему: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Все работы хороши,  выбирай на вкус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/>
          </a:p>
        </p:txBody>
      </p:sp>
      <p:pic>
        <p:nvPicPr>
          <p:cNvPr id="8194" name="Picture 2" descr="D:\дети_в_школе\Все работы хороши, выбирай на вкус\SAM_10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4" y="4087439"/>
            <a:ext cx="3568600" cy="267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дети_в_школе\Все работы хороши, выбирай на вкус\SAM_10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46543"/>
            <a:ext cx="3496592" cy="262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дети_в_школе\Все работы хороши, выбирай на вкус\SAM_104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5" t="9282" r="-2065"/>
          <a:stretch/>
        </p:blipFill>
        <p:spPr bwMode="auto">
          <a:xfrm>
            <a:off x="504542" y="404664"/>
            <a:ext cx="2655185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дети_в_школе\Все работы хороши, выбирай на вкус\SAM_10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351660"/>
            <a:ext cx="3660070" cy="274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390610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92447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Открытый урок 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«Строение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растения картофеля»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81642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393881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310011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125113" cy="924475"/>
          </a:xfrm>
        </p:spPr>
        <p:txBody>
          <a:bodyPr/>
          <a:lstStyle/>
          <a:p>
            <a:pPr algn="ctr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Общие сведения об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учителе.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>
                <a:latin typeface="Times New Roman" pitchFamily="18" charset="0"/>
                <a:cs typeface="Times New Roman" pitchFamily="18" charset="0"/>
              </a:rPr>
            </a:b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6552728" cy="583264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u="sng" dirty="0">
                <a:latin typeface="Times New Roman" pitchFamily="18" charset="0"/>
                <a:cs typeface="Times New Roman" pitchFamily="18" charset="0"/>
              </a:rPr>
              <a:t>Фамилия, имя, 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отчество: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Аглиуллина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Алина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Закиевна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2.    </a:t>
            </a:r>
            <a:r>
              <a:rPr lang="ru-RU" sz="2400" b="1" i="1" u="sng" dirty="0">
                <a:latin typeface="Times New Roman" pitchFamily="18" charset="0"/>
                <a:cs typeface="Times New Roman" pitchFamily="18" charset="0"/>
              </a:rPr>
              <a:t>Год и дата рождения: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28.07.1986 года.</a:t>
            </a:r>
          </a:p>
          <a:p>
            <a:pPr marL="0" indent="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   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Сведения </a:t>
            </a:r>
            <a:r>
              <a:rPr lang="ru-RU" sz="2400" b="1" i="1" u="sng" dirty="0">
                <a:latin typeface="Times New Roman" pitchFamily="18" charset="0"/>
                <a:cs typeface="Times New Roman" pitchFamily="18" charset="0"/>
              </a:rPr>
              <a:t>об образовании 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и повышении квалификации: </a:t>
            </a:r>
          </a:p>
          <a:p>
            <a:pPr marL="0" indent="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Высшее  профессиональное образование: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Набережночелнинский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государственный </a:t>
            </a:r>
          </a:p>
          <a:p>
            <a:pPr marL="0" indent="0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педагогический институт, диплом ВСГ №2261754  выдан 24 декабря 2008 г.  </a:t>
            </a:r>
          </a:p>
          <a:p>
            <a:pPr marL="0" indent="0">
              <a:buNone/>
            </a:pP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Специальность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«педагогика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 методика начального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образования»</a:t>
            </a:r>
          </a:p>
          <a:p>
            <a:pPr marL="0" indent="0">
              <a:buNone/>
            </a:pP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Квалификация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«учитель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начальных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классов»</a:t>
            </a:r>
          </a:p>
          <a:p>
            <a:pPr marL="0" indent="0">
              <a:buNone/>
            </a:pP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Диплом о профессиональной переподготовке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Институт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развития образования Республики Татарстан по программе «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Олигофренопедагогика» Диплом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ПП-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№180082 выдан 19  декабря  2008 г.</a:t>
            </a:r>
          </a:p>
          <a:p>
            <a:pPr marL="0" indent="0"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4" name="Picture 3" descr="D:\Доклад\Сканированное изображени про труд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096" y="4385173"/>
            <a:ext cx="3143240" cy="223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Доклад\Сканированное изображени про труд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1142984"/>
            <a:ext cx="2987824" cy="20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284524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720" y="116632"/>
            <a:ext cx="8072495" cy="382271"/>
          </a:xfrm>
        </p:spPr>
        <p:txBody>
          <a:bodyPr/>
          <a:lstStyle/>
          <a:p>
            <a:pPr algn="ctr"/>
            <a:r>
              <a:rPr lang="ru-RU" sz="2800" b="1" dirty="0" smtClean="0"/>
              <a:t>Наше участие в школьной жизни. </a:t>
            </a:r>
            <a:endParaRPr lang="ru-RU" sz="2800" b="1" dirty="0"/>
          </a:p>
        </p:txBody>
      </p:sp>
      <p:pic>
        <p:nvPicPr>
          <p:cNvPr id="3074" name="Picture 2" descr="E:\Новая папка\P10002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127" y="628227"/>
            <a:ext cx="2075625" cy="2767499"/>
          </a:xfrm>
          <a:prstGeom prst="rect">
            <a:avLst/>
          </a:prstGeom>
          <a:noFill/>
        </p:spPr>
      </p:pic>
      <p:pic>
        <p:nvPicPr>
          <p:cNvPr id="3075" name="Picture 3" descr="E:\Новая папка\P10202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548680"/>
            <a:ext cx="3333741" cy="2500306"/>
          </a:xfrm>
          <a:prstGeom prst="rect">
            <a:avLst/>
          </a:prstGeom>
          <a:noFill/>
        </p:spPr>
      </p:pic>
      <p:pic>
        <p:nvPicPr>
          <p:cNvPr id="3076" name="Picture 4" descr="E:\Новая папка\P1010030.JPG"/>
          <p:cNvPicPr>
            <a:picLocks noChangeAspect="1" noChangeArrowheads="1"/>
          </p:cNvPicPr>
          <p:nvPr/>
        </p:nvPicPr>
        <p:blipFill>
          <a:blip r:embed="rId5" cstate="print"/>
          <a:srcRect l="29245" t="28302" r="19811"/>
          <a:stretch>
            <a:fillRect/>
          </a:stretch>
        </p:blipFill>
        <p:spPr bwMode="auto">
          <a:xfrm>
            <a:off x="6524374" y="571480"/>
            <a:ext cx="2571768" cy="2714620"/>
          </a:xfrm>
          <a:prstGeom prst="rect">
            <a:avLst/>
          </a:prstGeom>
          <a:noFill/>
        </p:spPr>
      </p:pic>
      <p:pic>
        <p:nvPicPr>
          <p:cNvPr id="3078" name="Picture 6" descr="E:\Новая папка\P1010021.JPG"/>
          <p:cNvPicPr>
            <a:picLocks noChangeAspect="1" noChangeArrowheads="1"/>
          </p:cNvPicPr>
          <p:nvPr/>
        </p:nvPicPr>
        <p:blipFill rotWithShape="1">
          <a:blip r:embed="rId6" cstate="print"/>
          <a:srcRect l="-2778" t="30663" r="6514"/>
          <a:stretch/>
        </p:blipFill>
        <p:spPr bwMode="auto">
          <a:xfrm>
            <a:off x="2915816" y="5229200"/>
            <a:ext cx="3015146" cy="1628800"/>
          </a:xfrm>
          <a:prstGeom prst="rect">
            <a:avLst/>
          </a:prstGeom>
          <a:noFill/>
        </p:spPr>
      </p:pic>
      <p:pic>
        <p:nvPicPr>
          <p:cNvPr id="3079" name="Picture 7" descr="E:\Новая папка\P1000191.JPG"/>
          <p:cNvPicPr>
            <a:picLocks noChangeAspect="1" noChangeArrowheads="1"/>
          </p:cNvPicPr>
          <p:nvPr/>
        </p:nvPicPr>
        <p:blipFill>
          <a:blip r:embed="rId7" cstate="print"/>
          <a:srcRect l="6251" r="14582"/>
          <a:stretch>
            <a:fillRect/>
          </a:stretch>
        </p:blipFill>
        <p:spPr bwMode="auto">
          <a:xfrm>
            <a:off x="6200419" y="3635854"/>
            <a:ext cx="2764069" cy="2961498"/>
          </a:xfrm>
          <a:prstGeom prst="rect">
            <a:avLst/>
          </a:prstGeom>
          <a:noFill/>
        </p:spPr>
      </p:pic>
      <p:pic>
        <p:nvPicPr>
          <p:cNvPr id="3080" name="Picture 8" descr="E:\Новая папка\P1010035.JPG"/>
          <p:cNvPicPr>
            <a:picLocks noChangeAspect="1" noChangeArrowheads="1"/>
          </p:cNvPicPr>
          <p:nvPr/>
        </p:nvPicPr>
        <p:blipFill>
          <a:blip r:embed="rId8" cstate="print"/>
          <a:srcRect l="33594" t="20833" r="22656"/>
          <a:stretch>
            <a:fillRect/>
          </a:stretch>
        </p:blipFill>
        <p:spPr bwMode="auto">
          <a:xfrm>
            <a:off x="99180" y="3487874"/>
            <a:ext cx="2344264" cy="3181486"/>
          </a:xfrm>
          <a:prstGeom prst="rect">
            <a:avLst/>
          </a:prstGeom>
          <a:noFill/>
        </p:spPr>
      </p:pic>
      <p:pic>
        <p:nvPicPr>
          <p:cNvPr id="1026" name="Picture 2" descr="C:\Users\Алина\Desktop\DSCN0039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2" t="18782" r="16612" b="18458"/>
          <a:stretch/>
        </p:blipFill>
        <p:spPr bwMode="auto">
          <a:xfrm>
            <a:off x="2665219" y="3092751"/>
            <a:ext cx="3432526" cy="203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дети_в_школе\SI8511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6625" r="10817"/>
          <a:stretch>
            <a:fillRect/>
          </a:stretch>
        </p:blipFill>
        <p:spPr bwMode="auto">
          <a:xfrm>
            <a:off x="357158" y="214289"/>
            <a:ext cx="2786082" cy="3472851"/>
          </a:xfrm>
          <a:prstGeom prst="rect">
            <a:avLst/>
          </a:prstGeom>
          <a:noFill/>
        </p:spPr>
      </p:pic>
      <p:pic>
        <p:nvPicPr>
          <p:cNvPr id="5" name="Picture 9" descr="E:\Новая папка\P1000468.JPG"/>
          <p:cNvPicPr>
            <a:picLocks noChangeAspect="1" noChangeArrowheads="1"/>
          </p:cNvPicPr>
          <p:nvPr/>
        </p:nvPicPr>
        <p:blipFill>
          <a:blip r:embed="rId3" cstate="print"/>
          <a:srcRect l="13930" t="7463" r="12438" b="13432"/>
          <a:stretch>
            <a:fillRect/>
          </a:stretch>
        </p:blipFill>
        <p:spPr bwMode="auto">
          <a:xfrm>
            <a:off x="6464433" y="214290"/>
            <a:ext cx="2393847" cy="3429024"/>
          </a:xfrm>
          <a:prstGeom prst="rect">
            <a:avLst/>
          </a:prstGeom>
          <a:noFill/>
        </p:spPr>
      </p:pic>
      <p:pic>
        <p:nvPicPr>
          <p:cNvPr id="4099" name="Picture 3" descr="E:\дети_в_школе\SDC193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288" y="214290"/>
            <a:ext cx="2571768" cy="3429024"/>
          </a:xfrm>
          <a:prstGeom prst="rect">
            <a:avLst/>
          </a:prstGeom>
          <a:noFill/>
        </p:spPr>
      </p:pic>
      <p:pic>
        <p:nvPicPr>
          <p:cNvPr id="4101" name="Picture 5" descr="E:\дети_в_школе\DSC005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857628"/>
            <a:ext cx="3627194" cy="2714620"/>
          </a:xfrm>
          <a:prstGeom prst="rect">
            <a:avLst/>
          </a:prstGeom>
          <a:noFill/>
        </p:spPr>
      </p:pic>
      <p:pic>
        <p:nvPicPr>
          <p:cNvPr id="4102" name="Picture 6" descr="E:\дети_в_школе\DSC00533.JPG"/>
          <p:cNvPicPr>
            <a:picLocks noChangeAspect="1" noChangeArrowheads="1"/>
          </p:cNvPicPr>
          <p:nvPr/>
        </p:nvPicPr>
        <p:blipFill>
          <a:blip r:embed="rId6" cstate="print"/>
          <a:srcRect l="2727" t="6667"/>
          <a:stretch>
            <a:fillRect/>
          </a:stretch>
        </p:blipFill>
        <p:spPr bwMode="auto">
          <a:xfrm>
            <a:off x="4786314" y="3714752"/>
            <a:ext cx="3970841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E:\дети_в_школе\DSC005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019"/>
          <a:stretch>
            <a:fillRect/>
          </a:stretch>
        </p:blipFill>
        <p:spPr bwMode="auto">
          <a:xfrm>
            <a:off x="142844" y="214290"/>
            <a:ext cx="3000395" cy="2473357"/>
          </a:xfrm>
          <a:prstGeom prst="rect">
            <a:avLst/>
          </a:prstGeom>
          <a:noFill/>
        </p:spPr>
      </p:pic>
      <p:pic>
        <p:nvPicPr>
          <p:cNvPr id="5123" name="Picture 3" descr="E:\дети_в_школе\DSC00537.JPG"/>
          <p:cNvPicPr>
            <a:picLocks noChangeAspect="1" noChangeArrowheads="1"/>
          </p:cNvPicPr>
          <p:nvPr/>
        </p:nvPicPr>
        <p:blipFill>
          <a:blip r:embed="rId3" cstate="print"/>
          <a:srcRect l="2344" r="7812"/>
          <a:stretch>
            <a:fillRect/>
          </a:stretch>
        </p:blipFill>
        <p:spPr bwMode="auto">
          <a:xfrm>
            <a:off x="6072198" y="214290"/>
            <a:ext cx="2857520" cy="2385391"/>
          </a:xfrm>
          <a:prstGeom prst="rect">
            <a:avLst/>
          </a:prstGeom>
          <a:noFill/>
        </p:spPr>
      </p:pic>
      <p:pic>
        <p:nvPicPr>
          <p:cNvPr id="5124" name="Picture 4" descr="E:\дети_в_школе\DSC00509.JPG"/>
          <p:cNvPicPr>
            <a:picLocks noChangeAspect="1" noChangeArrowheads="1"/>
          </p:cNvPicPr>
          <p:nvPr/>
        </p:nvPicPr>
        <p:blipFill>
          <a:blip r:embed="rId4" cstate="print"/>
          <a:srcRect l="2778" t="9375" r="12500" b="7291"/>
          <a:stretch>
            <a:fillRect/>
          </a:stretch>
        </p:blipFill>
        <p:spPr bwMode="auto">
          <a:xfrm>
            <a:off x="3419872" y="214290"/>
            <a:ext cx="2428892" cy="3185432"/>
          </a:xfrm>
          <a:prstGeom prst="rect">
            <a:avLst/>
          </a:prstGeom>
          <a:noFill/>
        </p:spPr>
      </p:pic>
      <p:pic>
        <p:nvPicPr>
          <p:cNvPr id="5125" name="Picture 5" descr="E:\дети_в_школе\DSC005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928934"/>
            <a:ext cx="2673238" cy="3571900"/>
          </a:xfrm>
          <a:prstGeom prst="rect">
            <a:avLst/>
          </a:prstGeom>
          <a:noFill/>
        </p:spPr>
      </p:pic>
      <p:pic>
        <p:nvPicPr>
          <p:cNvPr id="5126" name="Picture 6" descr="E:\Новая папка\P1010916.JPG"/>
          <p:cNvPicPr>
            <a:picLocks noChangeAspect="1" noChangeArrowheads="1"/>
          </p:cNvPicPr>
          <p:nvPr/>
        </p:nvPicPr>
        <p:blipFill>
          <a:blip r:embed="rId6" cstate="print"/>
          <a:srcRect r="1786" b="7143"/>
          <a:stretch>
            <a:fillRect/>
          </a:stretch>
        </p:blipFill>
        <p:spPr bwMode="auto">
          <a:xfrm>
            <a:off x="5384354" y="3524476"/>
            <a:ext cx="3727598" cy="2643206"/>
          </a:xfrm>
          <a:prstGeom prst="rect">
            <a:avLst/>
          </a:prstGeom>
          <a:noFill/>
        </p:spPr>
      </p:pic>
      <p:pic>
        <p:nvPicPr>
          <p:cNvPr id="5128" name="Picture 8" descr="E:\Новая папка\P1000180.JPG"/>
          <p:cNvPicPr>
            <a:picLocks noChangeAspect="1" noChangeArrowheads="1"/>
          </p:cNvPicPr>
          <p:nvPr/>
        </p:nvPicPr>
        <p:blipFill>
          <a:blip r:embed="rId7" cstate="print"/>
          <a:srcRect l="15625"/>
          <a:stretch>
            <a:fillRect/>
          </a:stretch>
        </p:blipFill>
        <p:spPr bwMode="auto">
          <a:xfrm>
            <a:off x="2962441" y="3810228"/>
            <a:ext cx="2330671" cy="207170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9465" y="3212976"/>
            <a:ext cx="4356991" cy="3375398"/>
          </a:xfrm>
        </p:spPr>
        <p:txBody>
          <a:bodyPr/>
          <a:lstStyle/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Ученица 6 класса </a:t>
            </a:r>
            <a:br>
              <a:rPr lang="ru-RU" sz="1800" b="1" dirty="0" smtClean="0">
                <a:latin typeface="Arial" pitchFamily="34" charset="0"/>
                <a:cs typeface="Arial" pitchFamily="34" charset="0"/>
              </a:rPr>
            </a:br>
            <a:r>
              <a:rPr lang="ru-RU" sz="1800" b="1" dirty="0" err="1" smtClean="0">
                <a:latin typeface="Arial" pitchFamily="34" charset="0"/>
                <a:cs typeface="Arial" pitchFamily="34" charset="0"/>
              </a:rPr>
              <a:t>Олёнина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Ольга Владимировна. </a:t>
            </a:r>
            <a:br>
              <a:rPr lang="ru-RU" sz="1800" b="1" dirty="0" smtClean="0"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Учитель: </a:t>
            </a:r>
            <a:br>
              <a:rPr lang="ru-RU" sz="1800" b="1" dirty="0" smtClean="0">
                <a:latin typeface="Arial" pitchFamily="34" charset="0"/>
                <a:cs typeface="Arial" pitchFamily="34" charset="0"/>
              </a:rPr>
            </a:br>
            <a:r>
              <a:rPr lang="ru-RU" sz="1800" b="1" dirty="0" err="1" smtClean="0">
                <a:latin typeface="Arial" pitchFamily="34" charset="0"/>
                <a:cs typeface="Arial" pitchFamily="34" charset="0"/>
              </a:rPr>
              <a:t>Аглиуллина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Алина </a:t>
            </a:r>
            <a:r>
              <a:rPr lang="ru-RU" sz="1800" b="1" dirty="0" err="1" smtClean="0">
                <a:latin typeface="Arial" pitchFamily="34" charset="0"/>
                <a:cs typeface="Arial" pitchFamily="34" charset="0"/>
              </a:rPr>
              <a:t>Закиевна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. </a:t>
            </a:r>
            <a:br>
              <a:rPr lang="ru-RU" sz="1800" b="1" dirty="0" smtClean="0"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b="1" dirty="0" smtClean="0">
                <a:latin typeface="Arial" pitchFamily="34" charset="0"/>
                <a:cs typeface="Arial" pitchFamily="34" charset="0"/>
              </a:rPr>
            </a:br>
            <a:r>
              <a:rPr lang="ru-RU" sz="1800" b="1" dirty="0" smtClean="0"/>
              <a:t>Диагноз </a:t>
            </a:r>
            <a:r>
              <a:rPr lang="ru-RU" sz="1800" b="1" dirty="0"/>
              <a:t>«Деформация нижних конечностей, </a:t>
            </a:r>
            <a:r>
              <a:rPr lang="ru-RU" sz="1800" b="1" dirty="0" err="1"/>
              <a:t>резидуальная</a:t>
            </a:r>
            <a:r>
              <a:rPr lang="ru-RU" sz="1800" b="1" dirty="0"/>
              <a:t> энцефалопатия, ОНР, умеренная умственная отсталость».</a:t>
            </a:r>
            <a:br>
              <a:rPr lang="ru-RU" sz="1800" b="1" dirty="0"/>
            </a:br>
            <a:r>
              <a:rPr lang="ru-RU" sz="18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1800" b="1" dirty="0">
                <a:latin typeface="Arial" pitchFamily="34" charset="0"/>
                <a:cs typeface="Arial" pitchFamily="34" charset="0"/>
              </a:rPr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Обучается по программе для глубоко умственно отсталых детей.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7257" y="680983"/>
            <a:ext cx="2042454" cy="9136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0649"/>
            <a:ext cx="84527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ГОСУДАРСТВЕННОЕ БЮДЖЕТНОЕ СПЕЦИАЛЬНОЕ </a:t>
            </a:r>
            <a:r>
              <a:rPr lang="ru-RU" dirty="0">
                <a:latin typeface="Times New Roman"/>
                <a:ea typeface="Times New Roman"/>
              </a:rPr>
              <a:t>(</a:t>
            </a:r>
            <a:r>
              <a:rPr lang="ru-RU" dirty="0" smtClean="0">
                <a:latin typeface="Times New Roman"/>
                <a:ea typeface="Times New Roman"/>
              </a:rPr>
              <a:t>КОРРЕКЦИОННОЕ)</a:t>
            </a:r>
            <a:endParaRPr lang="ru-RU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ОБРАЗОВАТЕЛЬНОЕ УЧРЕЖДЕНИЕ </a:t>
            </a:r>
            <a:r>
              <a:rPr lang="ru-RU" dirty="0">
                <a:latin typeface="Times New Roman"/>
                <a:ea typeface="Times New Roman"/>
              </a:rPr>
              <a:t>ДЛЯ ОБУЧАЮЩИХСЯ,  ВОСПИТАННИКОВ С ОГРАНИЧЕННЫМИ ВОЗМОЖНОСТЯМИ ЗДОРОВЬЯ</a:t>
            </a: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«МАМАДЫШСКАЯ СПЕЦИАЛЬНАЯ (КОРРЕКЦИОННАЯ) ОБЩЕОБРАЗОВАТЕЛЬНАЯ ШКОЛА-ИНТЕРНАТ </a:t>
            </a:r>
            <a:r>
              <a:rPr lang="en-US" dirty="0">
                <a:latin typeface="Times New Roman"/>
                <a:ea typeface="Times New Roman"/>
              </a:rPr>
              <a:t>VIII</a:t>
            </a:r>
            <a:r>
              <a:rPr lang="ru-RU" dirty="0">
                <a:latin typeface="Times New Roman"/>
                <a:ea typeface="Times New Roman"/>
              </a:rPr>
              <a:t> ВИДА»</a:t>
            </a:r>
          </a:p>
          <a:p>
            <a:pPr algn="ctr"/>
            <a:r>
              <a:rPr lang="ru-RU" dirty="0">
                <a:latin typeface="Times New Roman"/>
                <a:ea typeface="Times New Roman"/>
              </a:rPr>
              <a:t> 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Times New Roman"/>
                <a:ea typeface="Times New Roman"/>
              </a:rPr>
              <a:t> </a:t>
            </a:r>
            <a:r>
              <a:rPr lang="ru-RU" altLang="ru-RU" sz="2400" b="1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</a:rPr>
              <a:t>Домашнее обучение</a:t>
            </a:r>
            <a:endParaRPr lang="ru-RU" sz="2400" dirty="0">
              <a:solidFill>
                <a:schemeClr val="tx1">
                  <a:lumMod val="95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</p:txBody>
      </p:sp>
      <p:pic>
        <p:nvPicPr>
          <p:cNvPr id="1026" name="Picture 2" descr="D:\оля фотки 2\SAM_16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0" t="29274" r="13969" b="4663"/>
          <a:stretch/>
        </p:blipFill>
        <p:spPr bwMode="auto">
          <a:xfrm>
            <a:off x="263235" y="2204864"/>
            <a:ext cx="3728397" cy="438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08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884" y="188640"/>
            <a:ext cx="7701177" cy="665044"/>
          </a:xfrm>
        </p:spPr>
        <p:txBody>
          <a:bodyPr/>
          <a:lstStyle/>
          <a:p>
            <a:pPr algn="ctr"/>
            <a:r>
              <a:rPr lang="ru-RU" b="1" dirty="0" smtClean="0"/>
              <a:t>Как интересно проходят наши уроки  чтения! </a:t>
            </a:r>
            <a:endParaRPr lang="ru-RU" b="1" dirty="0"/>
          </a:p>
        </p:txBody>
      </p:sp>
      <p:pic>
        <p:nvPicPr>
          <p:cNvPr id="4098" name="Picture 2" descr="D:\оля фотки 2\SAM_16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оля фотки 2\DSC0054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1" t="19350" r="17639" b="8863"/>
          <a:stretch/>
        </p:blipFill>
        <p:spPr bwMode="auto">
          <a:xfrm>
            <a:off x="6012160" y="3300472"/>
            <a:ext cx="2652315" cy="355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оля фотки 2\DSC0055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9" t="15024"/>
          <a:stretch/>
        </p:blipFill>
        <p:spPr bwMode="auto">
          <a:xfrm>
            <a:off x="827584" y="4014947"/>
            <a:ext cx="4055758" cy="281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оля фотки 2\SAM_16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342" y="1124744"/>
            <a:ext cx="2684587" cy="2013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67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1"/>
            <a:ext cx="8569134" cy="504056"/>
          </a:xfrm>
        </p:spPr>
        <p:txBody>
          <a:bodyPr/>
          <a:lstStyle/>
          <a:p>
            <a:pPr algn="ctr"/>
            <a:r>
              <a:rPr lang="ru-RU" b="1" dirty="0" smtClean="0"/>
              <a:t>Вот какой флаг РТ мы сделали из пластилина!</a:t>
            </a:r>
            <a:endParaRPr lang="ru-RU" b="1" dirty="0"/>
          </a:p>
        </p:txBody>
      </p:sp>
      <p:pic>
        <p:nvPicPr>
          <p:cNvPr id="5127" name="Picture 7" descr="D:\оля фотки 2\P10109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403263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D:\оля фотки 2\P101092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39364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D:\оля фотки 2\P10109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156722"/>
            <a:ext cx="3600400" cy="270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11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224" y="0"/>
            <a:ext cx="8280920" cy="924475"/>
          </a:xfrm>
        </p:spPr>
        <p:txBody>
          <a:bodyPr/>
          <a:lstStyle/>
          <a:p>
            <a:pPr algn="ctr"/>
            <a:r>
              <a:rPr lang="ru-RU" sz="2400" b="1" dirty="0"/>
              <a:t>М</a:t>
            </a:r>
            <a:r>
              <a:rPr lang="ru-RU" sz="2400" b="1" dirty="0" smtClean="0"/>
              <a:t>ы занимаемся в «ТЕЛЕШКОЛЕ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7170" name="Picture 2" descr="D:\оля фотки 2\P10203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9" y="944992"/>
            <a:ext cx="3555031" cy="266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:\DCIM\102_PANA\P10204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6" r="4271" b="6608"/>
          <a:stretch/>
        </p:blipFill>
        <p:spPr bwMode="auto">
          <a:xfrm>
            <a:off x="296889" y="3868936"/>
            <a:ext cx="3699048" cy="311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G:\DCIM\102_PANA\P10204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497" y="4129554"/>
            <a:ext cx="3491880" cy="261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DCIM\102_PANA\P102045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" t="4965" r="3335" b="9448"/>
          <a:stretch/>
        </p:blipFill>
        <p:spPr bwMode="auto">
          <a:xfrm>
            <a:off x="4510069" y="980728"/>
            <a:ext cx="3744416" cy="257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95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8261"/>
            <a:ext cx="8352928" cy="348411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Наши уроки очень интересные и разнообразные.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оля фотки 2\P10203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06787">
            <a:off x="6215009" y="971560"/>
            <a:ext cx="3101512" cy="232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оля фотки 2\P10203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53126"/>
            <a:ext cx="3600400" cy="270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оля фотки 2\SAM_16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2751" r="18055"/>
          <a:stretch/>
        </p:blipFill>
        <p:spPr bwMode="auto">
          <a:xfrm>
            <a:off x="3144981" y="677919"/>
            <a:ext cx="3072749" cy="257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оля фотки 2\SAM_16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1" r="10197"/>
          <a:stretch/>
        </p:blipFill>
        <p:spPr bwMode="auto">
          <a:xfrm>
            <a:off x="4722718" y="3926597"/>
            <a:ext cx="2990025" cy="264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DCIM\102_PANA\P102045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2" b="5205"/>
          <a:stretch/>
        </p:blipFill>
        <p:spPr bwMode="auto">
          <a:xfrm rot="21136004">
            <a:off x="459550" y="539478"/>
            <a:ext cx="2345895" cy="325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28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924475"/>
          </a:xfrm>
        </p:spPr>
        <p:txBody>
          <a:bodyPr/>
          <a:lstStyle/>
          <a:p>
            <a:pPr algn="ctr"/>
            <a:r>
              <a:rPr lang="ru-RU" b="1" dirty="0" smtClean="0"/>
              <a:t>Фрагменты урока </a:t>
            </a:r>
            <a:r>
              <a:rPr lang="ru-RU" b="1" dirty="0"/>
              <a:t>р</a:t>
            </a:r>
            <a:r>
              <a:rPr lang="ru-RU" b="1" dirty="0" smtClean="0"/>
              <a:t>азвития речи по программе «Живой мир»</a:t>
            </a:r>
            <a:endParaRPr lang="ru-RU" b="1" dirty="0"/>
          </a:p>
        </p:txBody>
      </p:sp>
      <p:pic>
        <p:nvPicPr>
          <p:cNvPr id="6146" name="Picture 2" descr="D:\оля фотки 2\P100038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2" r="513"/>
          <a:stretch/>
        </p:blipFill>
        <p:spPr bwMode="auto">
          <a:xfrm>
            <a:off x="179512" y="1219200"/>
            <a:ext cx="3240359" cy="226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оля фотки 2\P10003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34"/>
          <a:stretch/>
        </p:blipFill>
        <p:spPr bwMode="auto">
          <a:xfrm>
            <a:off x="310743" y="3591098"/>
            <a:ext cx="2880320" cy="326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оля фотки 2\P100037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1"/>
          <a:stretch/>
        </p:blipFill>
        <p:spPr bwMode="auto">
          <a:xfrm>
            <a:off x="5868144" y="1124744"/>
            <a:ext cx="3131840" cy="216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оля фотки 2\P100036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2"/>
          <a:stretch/>
        </p:blipFill>
        <p:spPr bwMode="auto">
          <a:xfrm>
            <a:off x="3851920" y="3413922"/>
            <a:ext cx="4572000" cy="300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:\оля фотки 2\P100035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9" t="18069" r="5635"/>
          <a:stretch/>
        </p:blipFill>
        <p:spPr bwMode="auto">
          <a:xfrm>
            <a:off x="3635896" y="1420804"/>
            <a:ext cx="2114275" cy="157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43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75724"/>
            <a:ext cx="4536505" cy="924475"/>
          </a:xfrm>
        </p:spPr>
        <p:txBody>
          <a:bodyPr/>
          <a:lstStyle/>
          <a:p>
            <a:pPr algn="ctr"/>
            <a:r>
              <a:rPr lang="ru-RU" sz="3600" b="1" dirty="0" smtClean="0"/>
              <a:t>Делаем маме подарок на 8 Марта. </a:t>
            </a:r>
            <a:endParaRPr lang="ru-RU" sz="3600" b="1" dirty="0"/>
          </a:p>
        </p:txBody>
      </p:sp>
      <p:pic>
        <p:nvPicPr>
          <p:cNvPr id="9218" name="Picture 2" descr="D:\оля фотки 2\SAM_160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2" t="3347"/>
          <a:stretch/>
        </p:blipFill>
        <p:spPr bwMode="auto">
          <a:xfrm>
            <a:off x="107504" y="2564904"/>
            <a:ext cx="4236225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оля фотки 2\SAM_16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23244"/>
            <a:ext cx="4151494" cy="31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оля фотки 2\SAM_15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8818">
            <a:off x="4901116" y="502962"/>
            <a:ext cx="3222402" cy="2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067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632848" cy="504056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Курсы повышения квалификации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2361" y="620688"/>
            <a:ext cx="8892480" cy="3960440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Компьютерные курсы 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МУ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«Информационно методический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центр» г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b="1" dirty="0" err="1">
                <a:latin typeface="Times New Roman" pitchFamily="18" charset="0"/>
                <a:cs typeface="Times New Roman" pitchFamily="18" charset="0"/>
              </a:rPr>
              <a:t>Мамадыш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 №029, 2004 г.    </a:t>
            </a:r>
          </a:p>
          <a:p>
            <a:pPr>
              <a:buFont typeface="Wingdings" pitchFamily="2" charset="2"/>
              <a:buChar char="q"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Курсы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повышения квалификации по теме: </a:t>
            </a:r>
            <a:r>
              <a:rPr lang="tt-RU" sz="2100" b="1" dirty="0">
                <a:latin typeface="Times New Roman" pitchFamily="18" charset="0"/>
                <a:cs typeface="Times New Roman" pitchFamily="18" charset="0"/>
              </a:rPr>
              <a:t>“Формирование профессионального мастерства воспитателей, работающих в специальных (коррекционных) учреждениях </a:t>
            </a: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 вида» в  </a:t>
            </a:r>
            <a:r>
              <a:rPr lang="tt-RU" sz="2100" b="1" dirty="0">
                <a:latin typeface="Times New Roman" pitchFamily="18" charset="0"/>
                <a:cs typeface="Times New Roman" pitchFamily="18" charset="0"/>
              </a:rPr>
              <a:t>Институте развития образования РТ, г. Казань,  72 часа,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 удостоверение № 5788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2009 г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1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Институт ЮНЕСКО по информационным технологиям в образовании, 2012 год,  он-</a:t>
            </a:r>
            <a:r>
              <a:rPr lang="ru-RU" sz="2100" b="1" dirty="0" err="1">
                <a:latin typeface="Times New Roman" pitchFamily="18" charset="0"/>
                <a:cs typeface="Times New Roman" pitchFamily="18" charset="0"/>
              </a:rPr>
              <a:t>лайн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 курс по теме: «Методика создания и проведения презентаций», сертификат № 135427889510779, выдан 30 ноября 2012 г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1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Некоммерческое партнерство «ТЕЛЕШКОЛА» по  теме:  «Дистанционные технологии, методики, способы педагогический  их использования в условиях организации дистанционного обучения детей - инвалидов, нуждающихся в обучении на дому»  2012 г. 72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часа.</a:t>
            </a:r>
          </a:p>
          <a:p>
            <a:pPr lvl="0">
              <a:buFont typeface="Wingdings" pitchFamily="2" charset="2"/>
              <a:buChar char="q"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ФГБОУ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100" b="1" dirty="0" err="1">
                <a:latin typeface="Times New Roman" pitchFamily="18" charset="0"/>
                <a:cs typeface="Times New Roman" pitchFamily="18" charset="0"/>
              </a:rPr>
              <a:t>Набережночелнинский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 институт социально-педагогических технологий и ресурсов, 2013 год, 108 часов, «Повышение профессиональной компетенции педагогов коррекционных учреждений 8 вида в условиях совершенствования содержания коррекционной- педагогического процесса в образовательных учреждениях»,  свидетельство №3209.</a:t>
            </a:r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  <p:pic>
        <p:nvPicPr>
          <p:cNvPr id="2050" name="Picture 2" descr="D:\Дипломы 1\Сканированное изображени про тру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5" y="4149080"/>
            <a:ext cx="168850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Доклад\Сканированное изображени про тру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428" y="4188429"/>
            <a:ext cx="2662048" cy="173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оклад\Сканированное изображени про труд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149079"/>
            <a:ext cx="2627784" cy="18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Дипломы 1\Сканированное изображени про труд-1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215864"/>
            <a:ext cx="1648831" cy="238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126579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980728"/>
            <a:ext cx="4536504" cy="619471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Занятие по татарскому языку на сайте:  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он-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лайн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библиотека «БАЛА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11266" name="Picture 2" descr="D:\оля фотки 2\P10003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5539"/>
            <a:ext cx="3891425" cy="291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D:\оля фотки 2\P10003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246" y="2669917"/>
            <a:ext cx="3589008" cy="269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оля фотки 2\P10003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42298"/>
            <a:ext cx="4051524" cy="303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13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0203" y="548680"/>
            <a:ext cx="4763797" cy="66504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Мы должны их помнить…</a:t>
            </a:r>
            <a:endParaRPr lang="ru-RU" b="1" dirty="0"/>
          </a:p>
        </p:txBody>
      </p:sp>
      <p:pic>
        <p:nvPicPr>
          <p:cNvPr id="10243" name="Picture 3" descr="D:\оля фотки 2\P100065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644008" y="1700808"/>
            <a:ext cx="4299434" cy="322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D:\оля фотки 2\P100067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8467"/>
          <a:stretch/>
        </p:blipFill>
        <p:spPr bwMode="auto">
          <a:xfrm>
            <a:off x="107504" y="404664"/>
            <a:ext cx="427270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D:\оля фотки 2\P10006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19" y="3861048"/>
            <a:ext cx="3785080" cy="283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0830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924" y="332656"/>
            <a:ext cx="8568952" cy="924475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Наши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достижения: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Республиканский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конкурс - выставка поделок для детей с ограниченными возможностями «Я, такой же, как ты!»,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2012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г. 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25144"/>
            <a:ext cx="4543824" cy="91763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/>
              <a:t>Панно (соленое тесто) «Дорога к бабушке</a:t>
            </a:r>
            <a:r>
              <a:rPr lang="ru-RU" sz="2000" b="1" dirty="0" smtClean="0"/>
              <a:t>».</a:t>
            </a:r>
            <a:endParaRPr lang="ru-RU" sz="2000" b="1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5" descr="D:\Дипломы 1\Сканированное изображени про труд-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806" y="3806736"/>
            <a:ext cx="4259579" cy="305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лина\Pictures\SAM_136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1" t="10183" r="7407" b="9273"/>
          <a:stretch/>
        </p:blipFill>
        <p:spPr bwMode="auto">
          <a:xfrm>
            <a:off x="202642" y="1268760"/>
            <a:ext cx="439016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оля фотки 2\P10001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" t="2850" r="7639"/>
          <a:stretch/>
        </p:blipFill>
        <p:spPr bwMode="auto">
          <a:xfrm>
            <a:off x="5076056" y="1237572"/>
            <a:ext cx="2887856" cy="250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22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266" y="33134"/>
            <a:ext cx="8531107" cy="92447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Наши достижения: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частие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районном конкурсе «Пасхальное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яйцо – 2013» 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053899"/>
            <a:ext cx="2808311" cy="14401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 descr="E:\Новая папка\P1000937.JPG"/>
          <p:cNvPicPr>
            <a:picLocks noChangeAspect="1" noChangeArrowheads="1"/>
          </p:cNvPicPr>
          <p:nvPr/>
        </p:nvPicPr>
        <p:blipFill>
          <a:blip r:embed="rId2" cstate="print"/>
          <a:srcRect l="15278" t="10416" r="9722" b="5208"/>
          <a:stretch>
            <a:fillRect/>
          </a:stretch>
        </p:blipFill>
        <p:spPr bwMode="auto">
          <a:xfrm>
            <a:off x="6516216" y="2420888"/>
            <a:ext cx="2500330" cy="3750495"/>
          </a:xfrm>
          <a:prstGeom prst="rect">
            <a:avLst/>
          </a:prstGeom>
          <a:noFill/>
        </p:spPr>
      </p:pic>
      <p:pic>
        <p:nvPicPr>
          <p:cNvPr id="2050" name="Picture 2" descr="D:\оля фотки 2\P101008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6" t="142" r="18029" b="16390"/>
          <a:stretch/>
        </p:blipFill>
        <p:spPr bwMode="auto">
          <a:xfrm>
            <a:off x="107504" y="1376650"/>
            <a:ext cx="3289356" cy="297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Дипломы 1\Сканированное изображени про труд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342" y="940276"/>
            <a:ext cx="2462315" cy="355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4493509"/>
            <a:ext cx="2915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Поделка «Вязаная игрушка «</a:t>
            </a:r>
            <a:r>
              <a:rPr lang="ru-RU" sz="2000" b="1" dirty="0" smtClean="0">
                <a:latin typeface="Times New Roman"/>
                <a:ea typeface="Times New Roman"/>
              </a:rPr>
              <a:t>Пасхальная курочка</a:t>
            </a:r>
            <a:r>
              <a:rPr lang="ru-RU" sz="2000" b="1" dirty="0">
                <a:latin typeface="Times New Roman"/>
                <a:ea typeface="Times New Roman"/>
              </a:rPr>
              <a:t>»».  </a:t>
            </a:r>
            <a:endParaRPr lang="ru-RU" sz="20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2290" name="Picture 2" descr="D:\оля фотки 2\P101008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6" r="12139"/>
          <a:stretch/>
        </p:blipFill>
        <p:spPr bwMode="auto">
          <a:xfrm>
            <a:off x="2915816" y="4681066"/>
            <a:ext cx="3024336" cy="2138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03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6253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Благодарность учителю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родителей. </a:t>
            </a:r>
          </a:p>
        </p:txBody>
      </p:sp>
      <p:pic>
        <p:nvPicPr>
          <p:cNvPr id="4" name="Picture 3" descr="D:\Дипломы 1\Сканированное изображени про труд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7"/>
            <a:ext cx="3838090" cy="545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Дипломы 1\Сканированное изображени про труд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80728"/>
            <a:ext cx="382355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879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D:\UMA\IZO\КАРТанимашки\анимации\спасибо\� ������� 07.jpeg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07"/>
            <a:ext cx="9144000" cy="687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8865671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4664"/>
            <a:ext cx="8892480" cy="5832647"/>
          </a:xfrm>
        </p:spPr>
        <p:txBody>
          <a:bodyPr>
            <a:normAutofit/>
          </a:bodyPr>
          <a:lstStyle/>
          <a:p>
            <a:pPr lvl="0" defTabSz="914400" fontAlgn="base">
              <a:spcAft>
                <a:spcPts val="400"/>
              </a:spcAft>
              <a:buClrTx/>
              <a:buNone/>
              <a:defRPr/>
            </a:pPr>
            <a:r>
              <a:rPr lang="ru-RU" sz="2800" b="1" u="sng" dirty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Стаж работы:</a:t>
            </a:r>
          </a:p>
          <a:p>
            <a:pPr lvl="0" algn="ctr" defTabSz="914400" eaLnBrk="0" fontAlgn="base" hangingPunct="0">
              <a:spcAft>
                <a:spcPts val="400"/>
              </a:spcAft>
              <a:buClrTx/>
              <a:buNone/>
              <a:defRPr/>
            </a:pPr>
            <a:r>
              <a:rPr lang="ru-RU" sz="2800" b="1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Общий трудовой стаж:  </a:t>
            </a:r>
            <a:r>
              <a:rPr lang="ru-RU" sz="2800" i="1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800" i="1" dirty="0" smtClean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лет </a:t>
            </a:r>
            <a:r>
              <a:rPr lang="ru-RU" sz="2800" b="1" i="1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solidFill>
                <a:prstClr val="white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defTabSz="914400" eaLnBrk="0" fontAlgn="base" hangingPunct="0">
              <a:spcAft>
                <a:spcPts val="400"/>
              </a:spcAft>
              <a:buClrTx/>
              <a:buNone/>
              <a:defRPr/>
            </a:pPr>
            <a:r>
              <a:rPr lang="ru-RU" sz="2800" b="1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Педагогический стаж: </a:t>
            </a:r>
            <a:r>
              <a:rPr lang="ru-RU" sz="2800" i="1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 лет </a:t>
            </a:r>
            <a:endParaRPr lang="ru-RU" sz="2800" i="1" dirty="0" smtClean="0">
              <a:solidFill>
                <a:prstClr val="white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defTabSz="914400" eaLnBrk="0" fontAlgn="base" hangingPunct="0">
              <a:spcAft>
                <a:spcPts val="400"/>
              </a:spcAft>
              <a:buClrTx/>
              <a:buNone/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Стаж </a:t>
            </a:r>
            <a:r>
              <a:rPr lang="ru-RU" sz="2800" b="1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 в данном образовательном   учреждении:</a:t>
            </a:r>
            <a:r>
              <a:rPr lang="ru-RU" sz="2800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 лет </a:t>
            </a:r>
            <a:endParaRPr lang="ru-RU" sz="2800" i="1" dirty="0" smtClean="0">
              <a:solidFill>
                <a:prstClr val="white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defTabSz="914400" eaLnBrk="0" fontAlgn="base" hangingPunct="0">
              <a:spcAft>
                <a:spcPts val="400"/>
              </a:spcAft>
              <a:buClrTx/>
              <a:buNone/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Стаж </a:t>
            </a:r>
            <a:r>
              <a:rPr lang="ru-RU" sz="2800" b="1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 в данной должности </a:t>
            </a:r>
            <a:r>
              <a:rPr lang="ru-RU" sz="2800" b="1" dirty="0" smtClean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лет </a:t>
            </a:r>
            <a:endParaRPr lang="ru-RU" sz="2800" dirty="0">
              <a:solidFill>
                <a:prstClr val="white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Aft>
                <a:spcPts val="400"/>
              </a:spcAft>
              <a:buClrTx/>
              <a:buNone/>
              <a:defRPr/>
            </a:pPr>
            <a:r>
              <a:rPr lang="ru-RU" sz="2800" b="1" dirty="0" smtClean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u="sng" dirty="0" smtClean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2800" b="1" u="sng" dirty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/ Аттестация:</a:t>
            </a:r>
            <a:r>
              <a: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вторая / присвоена в </a:t>
            </a:r>
            <a:r>
              <a:rPr lang="ru-RU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2010 г.</a:t>
            </a:r>
            <a:r>
              <a:rPr lang="en-US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smtClean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800" b="1" u="sng" dirty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квалификации   2010 г. </a:t>
            </a:r>
            <a:r>
              <a:rPr lang="ru-RU" sz="2800" b="1" u="sng" dirty="0" smtClean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2013 </a:t>
            </a:r>
            <a:r>
              <a:rPr lang="ru-RU" sz="2800" b="1" u="sng" dirty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   профессиональная переподготовка 2008 год</a:t>
            </a:r>
          </a:p>
          <a:p>
            <a:pPr lvl="0" defTabSz="914400" eaLnBrk="0" fontAlgn="base" hangingPunct="0">
              <a:spcAft>
                <a:spcPts val="400"/>
              </a:spcAft>
              <a:buClrTx/>
              <a:buNone/>
              <a:defRPr/>
            </a:pPr>
            <a:r>
              <a:rPr lang="ru-RU" sz="2800" b="1" dirty="0" smtClean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u="sng" dirty="0" smtClean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Персональный </a:t>
            </a:r>
            <a:r>
              <a:rPr lang="ru-RU" sz="2800" b="1" u="sng" dirty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сайт: </a:t>
            </a:r>
            <a:r>
              <a: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nsportal.ru/cdtnkyf </a:t>
            </a:r>
            <a:endParaRPr lang="ru-RU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defTabSz="914400" eaLnBrk="0" fontAlgn="base" hangingPunct="0">
              <a:spcAft>
                <a:spcPts val="400"/>
              </a:spcAft>
              <a:buClrTx/>
              <a:buNone/>
              <a:defRPr/>
            </a:pPr>
            <a:r>
              <a:rPr lang="ru-RU" sz="2800" b="1" dirty="0" smtClean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u="sng" dirty="0" smtClean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Электронный </a:t>
            </a:r>
            <a:r>
              <a:rPr lang="ru-RU" sz="2800" b="1" u="sng" dirty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</a:t>
            </a:r>
            <a:r>
              <a:rPr lang="ru-RU" sz="2800" b="1" u="sng" dirty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u="sng" dirty="0">
                <a:solidFill>
                  <a:srgbClr val="3891A7">
                    <a:lumMod val="60000"/>
                    <a:lumOff val="40000"/>
                  </a:srgb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prstClr val="white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agliullina.86@mail.ru</a:t>
            </a:r>
            <a:endParaRPr lang="ru-RU" sz="2800" dirty="0">
              <a:solidFill>
                <a:prstClr val="white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Aft>
                <a:spcPts val="400"/>
              </a:spcAft>
              <a:buClrTx/>
              <a:buNone/>
              <a:defRPr/>
            </a:pPr>
            <a:endParaRPr lang="ru-RU" sz="2800" dirty="0" smtClean="0">
              <a:solidFill>
                <a:prstClr val="white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1805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1"/>
            <a:ext cx="8964488" cy="864096"/>
          </a:xfrm>
        </p:spPr>
        <p:txBody>
          <a:bodyPr/>
          <a:lstStyle/>
          <a:p>
            <a:r>
              <a:rPr lang="ru-RU" sz="3600" b="1" dirty="0">
                <a:latin typeface="Times New Roman"/>
                <a:ea typeface="Times New Roman"/>
              </a:rPr>
              <a:t>Самообразовательная работа над темой: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280920" cy="5472607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sz="2600" b="1" u="sng" dirty="0">
                <a:latin typeface="Times New Roman" pitchFamily="18" charset="0"/>
                <a:cs typeface="Times New Roman" pitchFamily="18" charset="0"/>
              </a:rPr>
              <a:t>Общешкольная тема: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«Социализация детей с ограниченными возможностями здоровья через совершенствование системы реабилитационно-оздоровительных и коррекционно-развивающих мероприятий»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u="sng" dirty="0" smtClean="0">
                <a:latin typeface="Times New Roman" pitchFamily="18" charset="0"/>
                <a:cs typeface="Times New Roman" pitchFamily="18" charset="0"/>
              </a:rPr>
              <a:t>Индивидуальная </a:t>
            </a:r>
            <a:r>
              <a:rPr lang="ru-RU" sz="2600" b="1" u="sng" dirty="0">
                <a:latin typeface="Times New Roman" pitchFamily="18" charset="0"/>
                <a:cs typeface="Times New Roman" pitchFamily="18" charset="0"/>
              </a:rPr>
              <a:t>тема самообразования: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«Развитие связной речи учащихся как важного компонента формирования социально адаптированной личности».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u="sng" dirty="0" smtClean="0">
                <a:latin typeface="Times New Roman" pitchFamily="18" charset="0"/>
                <a:cs typeface="Times New Roman" pitchFamily="18" charset="0"/>
              </a:rPr>
              <a:t>Период </a:t>
            </a:r>
            <a:r>
              <a:rPr lang="ru-RU" sz="2600" b="1" u="sng" dirty="0">
                <a:latin typeface="Times New Roman" pitchFamily="18" charset="0"/>
                <a:cs typeface="Times New Roman" pitchFamily="18" charset="0"/>
              </a:rPr>
              <a:t>работы над темой: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2010-2015г.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600" b="1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Развитие речевой деятельности умственно отсталых                                                 детей в процессе коррекции звукопроизношения.</a:t>
            </a:r>
          </a:p>
          <a:p>
            <a:pPr marL="0" lvl="0" indent="0">
              <a:buNone/>
            </a:pPr>
            <a:r>
              <a:rPr lang="ru-RU" sz="2600" b="1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600" b="1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. Развитие общей и речевой моторики, воспитания,  слухового восприятия,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внимания,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памяти.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Использование максимальной и разнообразной наглядности.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Изучение психологических  особенностей глубоко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умственно-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отсталых  школьников.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899850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500043"/>
            <a:ext cx="2304256" cy="327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500043"/>
            <a:ext cx="2264012" cy="321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392" y="116632"/>
            <a:ext cx="8676456" cy="144016"/>
          </a:xfrm>
        </p:spPr>
        <p:txBody>
          <a:bodyPr/>
          <a:lstStyle/>
          <a:p>
            <a:pPr algn="ctr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Поощрения 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награды учителя.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571480"/>
            <a:ext cx="3643338" cy="60486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2013 год - Диплом II степени общероссийского конкурса информационно-методического центра МАУНЕД «Магистр» «Современные методы преподавания технологии</a:t>
            </a:r>
            <a:r>
              <a:rPr lang="ru-RU" dirty="0" smtClean="0"/>
              <a:t>».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2013 год - Диплом педагога, подготовившего победителя Всероссийской олимпиады по математике «Отличник математики». 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2013 год - Диплом педагога, подготовившего победителя Всероссийской олимпиады по русскому языку «Страна грамматики</a:t>
            </a:r>
            <a:r>
              <a:rPr lang="ru-RU" dirty="0" smtClean="0"/>
              <a:t>».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617" y="3055639"/>
            <a:ext cx="2655751" cy="370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0736696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52"/>
            <a:ext cx="4000496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2013 год - Диплом педагога, подготовившего победителя Всероссийского творческого конкурса для дошкольников и учащихся «Моя семья». Академия Развития Творчества «АРТ - талант».</a:t>
            </a:r>
            <a:endParaRPr lang="en-US" dirty="0" smtClean="0"/>
          </a:p>
          <a:p>
            <a:r>
              <a:rPr lang="ru-RU" dirty="0" smtClean="0"/>
              <a:t> </a:t>
            </a:r>
            <a:endParaRPr lang="en-US" dirty="0" smtClean="0"/>
          </a:p>
          <a:p>
            <a:r>
              <a:rPr lang="ru-RU" dirty="0" smtClean="0"/>
              <a:t>2013 год - Диплом педагога, подготовившего победителя Всероссийского творческого конкурса «Я выбираю жизнь!» Академия Развития Творчества «АРТ - талант».</a:t>
            </a:r>
          </a:p>
          <a:p>
            <a:endParaRPr lang="ru-RU" dirty="0" smtClean="0"/>
          </a:p>
          <a:p>
            <a:r>
              <a:rPr lang="ru-RU" dirty="0" smtClean="0"/>
              <a:t>2013 - Благодарность  за высокий профессионализм и активное участие в организации интеллектуальной и творческой деятельности школьников. </a:t>
            </a:r>
            <a:r>
              <a:rPr lang="en-US" dirty="0" smtClean="0"/>
              <a:t>III </a:t>
            </a:r>
            <a:r>
              <a:rPr lang="ru-RU" dirty="0" smtClean="0"/>
              <a:t>Всероссийский конкурс рисунков «Мир детства или мои любимые мультфильмы».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" name="Picture 5" descr="D:\Дипломы 1\Сканированное изображени про труд-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0"/>
            <a:ext cx="2451193" cy="342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D:\Дипломы 1\Сканированное изображени про труд-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968" y="0"/>
            <a:ext cx="2526032" cy="353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Дипломы 1\Сканированное изображени про труд-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3000372"/>
            <a:ext cx="2622300" cy="368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Дипломы 1\Сканированное изображени про труд-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751" y="0"/>
            <a:ext cx="262824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Дипломы 1\Сканированное изображени про труд-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0"/>
            <a:ext cx="2598267" cy="371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одержимое 7"/>
          <p:cNvSpPr>
            <a:spLocks noGrp="1"/>
          </p:cNvSpPr>
          <p:nvPr>
            <p:ph idx="1"/>
          </p:nvPr>
        </p:nvSpPr>
        <p:spPr>
          <a:xfrm>
            <a:off x="0" y="214290"/>
            <a:ext cx="3714744" cy="600079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    2013 г. - Сертификат  в  республиканском конкурсе педагогов  « Библиотека «Бала» для знаний, успехов и будущего».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2012 г. - Диплом  во </a:t>
            </a:r>
            <a:r>
              <a:rPr lang="en-US" dirty="0" smtClean="0"/>
              <a:t>II</a:t>
            </a:r>
            <a:r>
              <a:rPr lang="ru-RU" dirty="0" smtClean="0"/>
              <a:t> Всероссийский конкурс презентаций «Топ Слайд» Центр поддержки инициатив в сфере образования «АРИАДНА» Презентация на тему «Правила пешеходов и пассажиров».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</a:t>
            </a:r>
            <a:r>
              <a:rPr lang="en-US" dirty="0" smtClean="0"/>
              <a:t>2</a:t>
            </a:r>
            <a:r>
              <a:rPr lang="ru-RU" dirty="0" smtClean="0"/>
              <a:t>012</a:t>
            </a:r>
            <a:r>
              <a:rPr lang="en-US" dirty="0" smtClean="0"/>
              <a:t> </a:t>
            </a:r>
            <a:r>
              <a:rPr lang="ru-RU" dirty="0" smtClean="0"/>
              <a:t>г</a:t>
            </a:r>
            <a:r>
              <a:rPr lang="en-US" dirty="0" smtClean="0"/>
              <a:t> - </a:t>
            </a:r>
            <a:r>
              <a:rPr lang="ru-RU" dirty="0" smtClean="0"/>
              <a:t>Благодарность за активное участие в работе социальной сети работников образования </a:t>
            </a:r>
            <a:r>
              <a:rPr lang="en-US" dirty="0" err="1" smtClean="0"/>
              <a:t>nsportal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1" name="Picture 3" descr="D:\Дипломы 1\Сканированное изображени про труд-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3146853"/>
            <a:ext cx="2616284" cy="371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35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</TotalTime>
  <Words>1387</Words>
  <Application>Microsoft Office PowerPoint</Application>
  <PresentationFormat>Экран (4:3)</PresentationFormat>
  <Paragraphs>168</Paragraphs>
  <Slides>45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Autumn</vt:lpstr>
      <vt:lpstr>Учитель  Аглиуллина Алина Закиевна </vt:lpstr>
      <vt:lpstr>Разделы портфолио</vt:lpstr>
      <vt:lpstr>Общие сведения об учителе. </vt:lpstr>
      <vt:lpstr>Курсы повышения квалификации. </vt:lpstr>
      <vt:lpstr>Презентация PowerPoint</vt:lpstr>
      <vt:lpstr>Самообразовательная работа над темой:</vt:lpstr>
      <vt:lpstr>Поощрения и награды учителя.</vt:lpstr>
      <vt:lpstr>Презентация PowerPoint</vt:lpstr>
      <vt:lpstr>Презентация PowerPoint</vt:lpstr>
      <vt:lpstr>Благодарность от родителей.  </vt:lpstr>
      <vt:lpstr>Презентация PowerPoint</vt:lpstr>
      <vt:lpstr>Презентация PowerPoint</vt:lpstr>
      <vt:lpstr>Мои  успехи в спорте. «Аргамак».</vt:lpstr>
      <vt:lpstr> Достижения учащихся: </vt:lpstr>
      <vt:lpstr>Презентация PowerPoint</vt:lpstr>
      <vt:lpstr>Презентация PowerPoint</vt:lpstr>
      <vt:lpstr> </vt:lpstr>
      <vt:lpstr>Работа по обобщению и  распространению собственного опыта</vt:lpstr>
      <vt:lpstr>Презентация PowerPoint</vt:lpstr>
      <vt:lpstr>Презентация PowerPoint</vt:lpstr>
      <vt:lpstr>Нормативно-правовая база.</vt:lpstr>
      <vt:lpstr>Результаты  педагогической деятельности</vt:lpstr>
      <vt:lpstr>Качество знаний по предметам.</vt:lpstr>
      <vt:lpstr>Внеурочная деятельность. </vt:lpstr>
      <vt:lpstr>Классный час Заочная лыжная прогулка «По тропинкам зимы».   </vt:lpstr>
      <vt:lpstr>Открытый урок по теме:   «Виды и особенности домашней  птицы».</vt:lpstr>
      <vt:lpstr> Открытый урок по теме: «Сведения о капустных овощных растениях».  </vt:lpstr>
      <vt:lpstr>Общешкольное мероприятие на тему:  «Все работы хороши,  выбирай на вкус».</vt:lpstr>
      <vt:lpstr> Открытый урок   «Строение растения картофеля»</vt:lpstr>
      <vt:lpstr>Наше участие в школьной жизни. </vt:lpstr>
      <vt:lpstr>Презентация PowerPoint</vt:lpstr>
      <vt:lpstr>Презентация PowerPoint</vt:lpstr>
      <vt:lpstr>Ученица 6 класса  Олёнина Ольга Владимировна.  Учитель:  Аглиуллина Алина Закиевна.   Диагноз «Деформация нижних конечностей, резидуальная энцефалопатия, ОНР, умеренная умственная отсталость».   Обучается по программе для глубоко умственно отсталых детей. </vt:lpstr>
      <vt:lpstr>Как интересно проходят наши уроки  чтения! </vt:lpstr>
      <vt:lpstr>Вот какой флаг РТ мы сделали из пластилина!</vt:lpstr>
      <vt:lpstr>Мы занимаемся в «ТЕЛЕШКОЛЕ»</vt:lpstr>
      <vt:lpstr>Наши уроки очень интересные и разнообразные.</vt:lpstr>
      <vt:lpstr>Фрагменты урока развития речи по программе «Живой мир»</vt:lpstr>
      <vt:lpstr>Делаем маме подарок на 8 Марта. </vt:lpstr>
      <vt:lpstr> Занятие по татарскому языку на сайте:    он-лайн библиотека «БАЛА» </vt:lpstr>
      <vt:lpstr> Мы должны их помнить…</vt:lpstr>
      <vt:lpstr>Наши достижения: Республиканский конкурс - выставка поделок для детей с ограниченными возможностями «Я, такой же, как ты!»,  2012 г.  </vt:lpstr>
      <vt:lpstr> Наши достижения: Участие в районном конкурсе «Пасхальное яйцо – 2013» </vt:lpstr>
      <vt:lpstr>Благодарность учителю  от родителей.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Учитель  Аглиуллина Алина Закиевна</dc:title>
  <dc:creator>Алина</dc:creator>
  <cp:lastModifiedBy>1</cp:lastModifiedBy>
  <cp:revision>97</cp:revision>
  <dcterms:created xsi:type="dcterms:W3CDTF">2013-11-03T15:24:21Z</dcterms:created>
  <dcterms:modified xsi:type="dcterms:W3CDTF">2014-02-01T04:40:43Z</dcterms:modified>
</cp:coreProperties>
</file>